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43205400" cy="32461200"/>
  <p:notesSz cx="6858000" cy="9144000"/>
  <p:defaultTextStyle>
    <a:defPPr>
      <a:defRPr lang="en-US"/>
    </a:defPPr>
    <a:lvl1pPr marL="0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1pPr>
    <a:lvl2pPr marL="2161870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2pPr>
    <a:lvl3pPr marL="4323740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3pPr>
    <a:lvl4pPr marL="648561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4pPr>
    <a:lvl5pPr marL="864748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5pPr>
    <a:lvl6pPr marL="1080935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6pPr>
    <a:lvl7pPr marL="1297122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7pPr>
    <a:lvl8pPr marL="15133091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8pPr>
    <a:lvl9pPr marL="17294962" algn="l" defTabSz="21618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4A028"/>
    <a:srgbClr val="F473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50" d="100"/>
          <a:sy n="50" d="100"/>
        </p:scale>
        <p:origin x="2416" y="4560"/>
      </p:cViewPr>
      <p:guideLst>
        <p:guide orient="horz" pos="10224"/>
        <p:guide pos="136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40405" y="10084014"/>
            <a:ext cx="36724590" cy="695811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810" y="18394680"/>
            <a:ext cx="30243780" cy="82956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618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237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856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647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809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9712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1330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2949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143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54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8008501" y="6154105"/>
            <a:ext cx="45928243" cy="1310996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08779" y="6154105"/>
            <a:ext cx="137079630" cy="1310996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52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82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2929" y="20859329"/>
            <a:ext cx="36724590" cy="6447155"/>
          </a:xfr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2929" y="13758444"/>
            <a:ext cx="36724590" cy="7100885"/>
          </a:xfrm>
        </p:spPr>
        <p:txBody>
          <a:bodyPr anchor="b"/>
          <a:lstStyle>
            <a:lvl1pPr marL="0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1pPr>
            <a:lvl2pPr marL="216187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2374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8561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4748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80935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7122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33091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94962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22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08778" y="35850091"/>
            <a:ext cx="91503934" cy="101403677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32805" y="35850091"/>
            <a:ext cx="91503939" cy="101403677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07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0270" y="1299953"/>
            <a:ext cx="38884860" cy="541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0" y="7266201"/>
            <a:ext cx="19089888" cy="3028207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1870" indent="0">
              <a:buNone/>
              <a:defRPr sz="9500" b="1"/>
            </a:lvl2pPr>
            <a:lvl3pPr marL="4323740" indent="0">
              <a:buNone/>
              <a:defRPr sz="8500" b="1"/>
            </a:lvl3pPr>
            <a:lvl4pPr marL="6485611" indent="0">
              <a:buNone/>
              <a:defRPr sz="7600" b="1"/>
            </a:lvl4pPr>
            <a:lvl5pPr marL="8647481" indent="0">
              <a:buNone/>
              <a:defRPr sz="7600" b="1"/>
            </a:lvl5pPr>
            <a:lvl6pPr marL="10809351" indent="0">
              <a:buNone/>
              <a:defRPr sz="7600" b="1"/>
            </a:lvl6pPr>
            <a:lvl7pPr marL="12971221" indent="0">
              <a:buNone/>
              <a:defRPr sz="7600" b="1"/>
            </a:lvl7pPr>
            <a:lvl8pPr marL="15133091" indent="0">
              <a:buNone/>
              <a:defRPr sz="7600" b="1"/>
            </a:lvl8pPr>
            <a:lvl9pPr marL="17294962" indent="0">
              <a:buNone/>
              <a:defRPr sz="7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0270" y="10294408"/>
            <a:ext cx="19089888" cy="18702763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47745" y="7266201"/>
            <a:ext cx="19097387" cy="3028207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1870" indent="0">
              <a:buNone/>
              <a:defRPr sz="9500" b="1"/>
            </a:lvl2pPr>
            <a:lvl3pPr marL="4323740" indent="0">
              <a:buNone/>
              <a:defRPr sz="8500" b="1"/>
            </a:lvl3pPr>
            <a:lvl4pPr marL="6485611" indent="0">
              <a:buNone/>
              <a:defRPr sz="7600" b="1"/>
            </a:lvl4pPr>
            <a:lvl5pPr marL="8647481" indent="0">
              <a:buNone/>
              <a:defRPr sz="7600" b="1"/>
            </a:lvl5pPr>
            <a:lvl6pPr marL="10809351" indent="0">
              <a:buNone/>
              <a:defRPr sz="7600" b="1"/>
            </a:lvl6pPr>
            <a:lvl7pPr marL="12971221" indent="0">
              <a:buNone/>
              <a:defRPr sz="7600" b="1"/>
            </a:lvl7pPr>
            <a:lvl8pPr marL="15133091" indent="0">
              <a:buNone/>
              <a:defRPr sz="7600" b="1"/>
            </a:lvl8pPr>
            <a:lvl9pPr marL="17294962" indent="0">
              <a:buNone/>
              <a:defRPr sz="7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47745" y="10294408"/>
            <a:ext cx="19097387" cy="18702763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638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088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37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0272" y="1292437"/>
            <a:ext cx="14214279" cy="5500370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92111" y="1292439"/>
            <a:ext cx="24153019" cy="27704735"/>
          </a:xfrm>
        </p:spPr>
        <p:txBody>
          <a:bodyPr/>
          <a:lstStyle>
            <a:lvl1pPr>
              <a:defRPr sz="15100"/>
            </a:lvl1pPr>
            <a:lvl2pPr>
              <a:defRPr sz="13200"/>
            </a:lvl2pPr>
            <a:lvl3pPr>
              <a:defRPr sz="113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60272" y="6792809"/>
            <a:ext cx="14214279" cy="22204365"/>
          </a:xfrm>
        </p:spPr>
        <p:txBody>
          <a:bodyPr/>
          <a:lstStyle>
            <a:lvl1pPr marL="0" indent="0">
              <a:buNone/>
              <a:defRPr sz="6600"/>
            </a:lvl1pPr>
            <a:lvl2pPr marL="2161870" indent="0">
              <a:buNone/>
              <a:defRPr sz="5700"/>
            </a:lvl2pPr>
            <a:lvl3pPr marL="4323740" indent="0">
              <a:buNone/>
              <a:defRPr sz="4700"/>
            </a:lvl3pPr>
            <a:lvl4pPr marL="6485611" indent="0">
              <a:buNone/>
              <a:defRPr sz="4300"/>
            </a:lvl4pPr>
            <a:lvl5pPr marL="8647481" indent="0">
              <a:buNone/>
              <a:defRPr sz="4300"/>
            </a:lvl5pPr>
            <a:lvl6pPr marL="10809351" indent="0">
              <a:buNone/>
              <a:defRPr sz="4300"/>
            </a:lvl6pPr>
            <a:lvl7pPr marL="12971221" indent="0">
              <a:buNone/>
              <a:defRPr sz="4300"/>
            </a:lvl7pPr>
            <a:lvl8pPr marL="15133091" indent="0">
              <a:buNone/>
              <a:defRPr sz="4300"/>
            </a:lvl8pPr>
            <a:lvl9pPr marL="17294962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7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8561" y="22722840"/>
            <a:ext cx="25923240" cy="2682560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468561" y="2900468"/>
            <a:ext cx="25923240" cy="19476720"/>
          </a:xfrm>
        </p:spPr>
        <p:txBody>
          <a:bodyPr/>
          <a:lstStyle>
            <a:lvl1pPr marL="0" indent="0">
              <a:buNone/>
              <a:defRPr sz="15100"/>
            </a:lvl1pPr>
            <a:lvl2pPr marL="2161870" indent="0">
              <a:buNone/>
              <a:defRPr sz="13200"/>
            </a:lvl2pPr>
            <a:lvl3pPr marL="4323740" indent="0">
              <a:buNone/>
              <a:defRPr sz="11300"/>
            </a:lvl3pPr>
            <a:lvl4pPr marL="6485611" indent="0">
              <a:buNone/>
              <a:defRPr sz="9500"/>
            </a:lvl4pPr>
            <a:lvl5pPr marL="8647481" indent="0">
              <a:buNone/>
              <a:defRPr sz="9500"/>
            </a:lvl5pPr>
            <a:lvl6pPr marL="10809351" indent="0">
              <a:buNone/>
              <a:defRPr sz="9500"/>
            </a:lvl6pPr>
            <a:lvl7pPr marL="12971221" indent="0">
              <a:buNone/>
              <a:defRPr sz="9500"/>
            </a:lvl7pPr>
            <a:lvl8pPr marL="15133091" indent="0">
              <a:buNone/>
              <a:defRPr sz="9500"/>
            </a:lvl8pPr>
            <a:lvl9pPr marL="17294962" indent="0">
              <a:buNone/>
              <a:defRPr sz="9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68561" y="25405400"/>
            <a:ext cx="25923240" cy="3809680"/>
          </a:xfrm>
        </p:spPr>
        <p:txBody>
          <a:bodyPr/>
          <a:lstStyle>
            <a:lvl1pPr marL="0" indent="0">
              <a:buNone/>
              <a:defRPr sz="6600"/>
            </a:lvl1pPr>
            <a:lvl2pPr marL="2161870" indent="0">
              <a:buNone/>
              <a:defRPr sz="5700"/>
            </a:lvl2pPr>
            <a:lvl3pPr marL="4323740" indent="0">
              <a:buNone/>
              <a:defRPr sz="4700"/>
            </a:lvl3pPr>
            <a:lvl4pPr marL="6485611" indent="0">
              <a:buNone/>
              <a:defRPr sz="4300"/>
            </a:lvl4pPr>
            <a:lvl5pPr marL="8647481" indent="0">
              <a:buNone/>
              <a:defRPr sz="4300"/>
            </a:lvl5pPr>
            <a:lvl6pPr marL="10809351" indent="0">
              <a:buNone/>
              <a:defRPr sz="4300"/>
            </a:lvl6pPr>
            <a:lvl7pPr marL="12971221" indent="0">
              <a:buNone/>
              <a:defRPr sz="4300"/>
            </a:lvl7pPr>
            <a:lvl8pPr marL="15133091" indent="0">
              <a:buNone/>
              <a:defRPr sz="4300"/>
            </a:lvl8pPr>
            <a:lvl9pPr marL="17294962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770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60270" y="1299953"/>
            <a:ext cx="38884860" cy="5410200"/>
          </a:xfrm>
          <a:prstGeom prst="rect">
            <a:avLst/>
          </a:prstGeom>
        </p:spPr>
        <p:txBody>
          <a:bodyPr vert="horz" lIns="432374" tIns="216187" rIns="432374" bIns="216187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0" y="7574282"/>
            <a:ext cx="38884860" cy="21422892"/>
          </a:xfrm>
          <a:prstGeom prst="rect">
            <a:avLst/>
          </a:prstGeom>
        </p:spPr>
        <p:txBody>
          <a:bodyPr vert="horz" lIns="432374" tIns="216187" rIns="432374" bIns="21618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60270" y="30086726"/>
            <a:ext cx="10081260" cy="1728258"/>
          </a:xfrm>
          <a:prstGeom prst="rect">
            <a:avLst/>
          </a:prstGeom>
        </p:spPr>
        <p:txBody>
          <a:bodyPr vert="horz" lIns="432374" tIns="216187" rIns="432374" bIns="216187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60B74-7FE2-5E4F-BEA5-2488AEE9AF19}" type="datetimeFigureOut">
              <a:rPr lang="en-US" smtClean="0"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61845" y="30086726"/>
            <a:ext cx="13681710" cy="1728258"/>
          </a:xfrm>
          <a:prstGeom prst="rect">
            <a:avLst/>
          </a:prstGeom>
        </p:spPr>
        <p:txBody>
          <a:bodyPr vert="horz" lIns="432374" tIns="216187" rIns="432374" bIns="216187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63870" y="30086726"/>
            <a:ext cx="10081260" cy="1728258"/>
          </a:xfrm>
          <a:prstGeom prst="rect">
            <a:avLst/>
          </a:prstGeom>
        </p:spPr>
        <p:txBody>
          <a:bodyPr vert="horz" lIns="432374" tIns="216187" rIns="432374" bIns="216187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8F765-FAC5-FA43-B318-F414314C4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043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61870" rtl="0" eaLnBrk="1" latinLnBrk="0" hangingPunct="1">
        <a:spcBef>
          <a:spcPct val="0"/>
        </a:spcBef>
        <a:buNone/>
        <a:defRPr sz="20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1403" indent="-1621403" algn="l" defTabSz="2161870" rtl="0" eaLnBrk="1" latinLnBrk="0" hangingPunct="1">
        <a:spcBef>
          <a:spcPct val="20000"/>
        </a:spcBef>
        <a:buFont typeface="Arial"/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13039" indent="-1351169" algn="l" defTabSz="2161870" rtl="0" eaLnBrk="1" latinLnBrk="0" hangingPunct="1">
        <a:spcBef>
          <a:spcPct val="20000"/>
        </a:spcBef>
        <a:buFont typeface="Arial"/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4676" indent="-1080935" algn="l" defTabSz="2161870" rtl="0" eaLnBrk="1" latinLnBrk="0" hangingPunct="1">
        <a:spcBef>
          <a:spcPct val="20000"/>
        </a:spcBef>
        <a:buFont typeface="Arial"/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66546" indent="-1080935" algn="l" defTabSz="2161870" rtl="0" eaLnBrk="1" latinLnBrk="0" hangingPunct="1">
        <a:spcBef>
          <a:spcPct val="20000"/>
        </a:spcBef>
        <a:buFont typeface="Arial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728416" indent="-1080935" algn="l" defTabSz="2161870" rtl="0" eaLnBrk="1" latinLnBrk="0" hangingPunct="1">
        <a:spcBef>
          <a:spcPct val="20000"/>
        </a:spcBef>
        <a:buFont typeface="Arial"/>
        <a:buChar char="»"/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1890286" indent="-1080935" algn="l" defTabSz="21618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052156" indent="-1080935" algn="l" defTabSz="21618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214027" indent="-1080935" algn="l" defTabSz="21618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8375897" indent="-1080935" algn="l" defTabSz="21618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61870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23740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8561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4748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935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7122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33091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94962" algn="l" defTabSz="21618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emf"/><Relationship Id="rId13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emf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461781" y="23774400"/>
            <a:ext cx="42174484" cy="8153400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9" name="Rectangle 108"/>
          <p:cNvSpPr/>
          <p:nvPr/>
        </p:nvSpPr>
        <p:spPr>
          <a:xfrm>
            <a:off x="19405600" y="24697731"/>
            <a:ext cx="6578600" cy="64680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61781" y="461773"/>
            <a:ext cx="27898513" cy="2424308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Rasterized Image Databases for Image Compression</a:t>
            </a:r>
          </a:p>
          <a:p>
            <a:pPr algn="ctr"/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61781" y="3652654"/>
            <a:ext cx="13622543" cy="19512146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4737751" y="3652654"/>
            <a:ext cx="13622543" cy="19512146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9013722" y="3652654"/>
            <a:ext cx="13622543" cy="19512146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886801" y="1847091"/>
            <a:ext cx="197018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</a:rPr>
              <a:t>Zoya</a:t>
            </a:r>
            <a:r>
              <a:rPr lang="en-US" sz="4800" dirty="0" smtClean="0">
                <a:solidFill>
                  <a:schemeClr val="bg1"/>
                </a:solidFill>
              </a:rPr>
              <a:t> </a:t>
            </a:r>
            <a:r>
              <a:rPr lang="en-US" sz="4800" dirty="0" err="1" smtClean="0">
                <a:solidFill>
                  <a:schemeClr val="bg1"/>
                </a:solidFill>
              </a:rPr>
              <a:t>Bylinskii</a:t>
            </a:r>
            <a:r>
              <a:rPr lang="en-US" sz="4800" dirty="0" smtClean="0">
                <a:solidFill>
                  <a:schemeClr val="bg1"/>
                </a:solidFill>
              </a:rPr>
              <a:t>*, Maria </a:t>
            </a:r>
            <a:r>
              <a:rPr lang="en-US" sz="4800" dirty="0" err="1" smtClean="0">
                <a:solidFill>
                  <a:schemeClr val="bg1"/>
                </a:solidFill>
              </a:rPr>
              <a:t>Shugrina</a:t>
            </a:r>
            <a:r>
              <a:rPr lang="en-US" sz="4800" dirty="0" smtClean="0">
                <a:solidFill>
                  <a:schemeClr val="bg1"/>
                </a:solidFill>
              </a:rPr>
              <a:t>*, Andrew Spielberg*, Wei Zhao*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7448856" y="497143"/>
            <a:ext cx="5017353" cy="2424308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37448856" y="577757"/>
            <a:ext cx="4739537" cy="2308324"/>
          </a:xfrm>
          <a:prstGeom prst="rect">
            <a:avLst/>
          </a:prstGeom>
          <a:solidFill>
            <a:srgbClr val="F4A028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4800" dirty="0" smtClean="0">
                <a:solidFill>
                  <a:schemeClr val="bg1"/>
                </a:solidFill>
              </a:rPr>
              <a:t>6.830</a:t>
            </a:r>
          </a:p>
          <a:p>
            <a:pPr algn="r"/>
            <a:r>
              <a:rPr lang="en-US" sz="4800" dirty="0" smtClean="0">
                <a:solidFill>
                  <a:schemeClr val="bg1"/>
                </a:solidFill>
              </a:rPr>
              <a:t>Database Systems </a:t>
            </a:r>
          </a:p>
          <a:p>
            <a:pPr algn="r"/>
            <a:r>
              <a:rPr lang="en-US" sz="4800" dirty="0" smtClean="0">
                <a:solidFill>
                  <a:schemeClr val="bg1"/>
                </a:solidFill>
              </a:rPr>
              <a:t>Final Project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47225" y="797571"/>
            <a:ext cx="2959100" cy="14097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1338" y="360055"/>
            <a:ext cx="2974071" cy="2974071"/>
          </a:xfrm>
          <a:prstGeom prst="rect">
            <a:avLst/>
          </a:prstGeom>
        </p:spPr>
      </p:pic>
      <p:pic>
        <p:nvPicPr>
          <p:cNvPr id="17" name="Picture 16" descr="Screen Shot 2014-12-05 at 11.53.17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422" y="25014727"/>
            <a:ext cx="8077761" cy="308631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97401" y="5000000"/>
            <a:ext cx="12918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More than 1.8 billion images uploaded to the internet every day 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Redundancy in large image collections can lead to more efficient storage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97401" y="3973001"/>
            <a:ext cx="49683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MOTIVATION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97401" y="11020553"/>
            <a:ext cx="129185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L</a:t>
            </a:r>
            <a:r>
              <a:rPr lang="en-US" sz="3200" dirty="0" err="1" smtClean="0">
                <a:solidFill>
                  <a:schemeClr val="bg1"/>
                </a:solidFill>
              </a:rPr>
              <a:t>ossy</a:t>
            </a:r>
            <a:r>
              <a:rPr lang="en-US" sz="3200" dirty="0" smtClean="0">
                <a:solidFill>
                  <a:schemeClr val="bg1"/>
                </a:solidFill>
              </a:rPr>
              <a:t> compression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Compression savings INCREASE as the database size INCREASES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err="1" smtClean="0">
                <a:solidFill>
                  <a:schemeClr val="bg1"/>
                </a:solidFill>
              </a:rPr>
              <a:t>Rasterization</a:t>
            </a:r>
            <a:r>
              <a:rPr lang="en-US" sz="3200" dirty="0" smtClean="0">
                <a:solidFill>
                  <a:schemeClr val="bg1"/>
                </a:solidFill>
              </a:rPr>
              <a:t> is a simple operation – easily deconstruct and reconstruct images using patches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97401" y="9993554"/>
            <a:ext cx="9514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PATCH-BASED IMAGE CODING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6596" y="18643600"/>
            <a:ext cx="9514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DATABASE SCHEMA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7601" y="6845877"/>
            <a:ext cx="6072362" cy="232868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0200" y="6629400"/>
            <a:ext cx="4724400" cy="3048000"/>
          </a:xfrm>
          <a:prstGeom prst="rect">
            <a:avLst/>
          </a:prstGeom>
        </p:spPr>
      </p:pic>
      <p:grpSp>
        <p:nvGrpSpPr>
          <p:cNvPr id="52" name="Group 51"/>
          <p:cNvGrpSpPr/>
          <p:nvPr/>
        </p:nvGrpSpPr>
        <p:grpSpPr>
          <a:xfrm>
            <a:off x="2031998" y="14599992"/>
            <a:ext cx="4398262" cy="3008880"/>
            <a:chOff x="797403" y="13332304"/>
            <a:chExt cx="4398262" cy="3008880"/>
          </a:xfrm>
        </p:grpSpPr>
        <p:sp>
          <p:nvSpPr>
            <p:cNvPr id="31" name="Up Arrow 30"/>
            <p:cNvSpPr/>
            <p:nvPr/>
          </p:nvSpPr>
          <p:spPr>
            <a:xfrm>
              <a:off x="1701800" y="13575098"/>
              <a:ext cx="406400" cy="2477702"/>
            </a:xfrm>
            <a:prstGeom prst="up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Left Arrow 31"/>
            <p:cNvSpPr/>
            <p:nvPr/>
          </p:nvSpPr>
          <p:spPr>
            <a:xfrm rot="10800000">
              <a:off x="1447799" y="15388191"/>
              <a:ext cx="3439001" cy="414813"/>
            </a:xfrm>
            <a:prstGeom prst="lef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376866" y="15756408"/>
              <a:ext cx="181879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Big Data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>
              <a:off x="2108200" y="14706600"/>
              <a:ext cx="2565400" cy="0"/>
            </a:xfrm>
            <a:prstGeom prst="straightConnector1">
              <a:avLst/>
            </a:prstGeom>
            <a:ln w="5715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 rot="16200000">
              <a:off x="-245054" y="14374761"/>
              <a:ext cx="266968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Compression 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3418998" y="13733143"/>
            <a:ext cx="24891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4F81BD"/>
                </a:solidFill>
              </a:rPr>
              <a:t>w</a:t>
            </a:r>
            <a:r>
              <a:rPr lang="en-US" sz="3200" dirty="0" smtClean="0">
                <a:solidFill>
                  <a:srgbClr val="4F81BD"/>
                </a:solidFill>
              </a:rPr>
              <a:t>ithin-image</a:t>
            </a:r>
          </a:p>
          <a:p>
            <a:pPr algn="ctr"/>
            <a:r>
              <a:rPr lang="en-US" sz="3200" dirty="0" smtClean="0">
                <a:solidFill>
                  <a:srgbClr val="4F81BD"/>
                </a:solidFill>
              </a:rPr>
              <a:t>(e.g. JPEG)</a:t>
            </a:r>
            <a:endParaRPr lang="en-US" sz="3200" dirty="0">
              <a:solidFill>
                <a:srgbClr val="4F81BD"/>
              </a:solidFill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7289799" y="14810361"/>
            <a:ext cx="3794601" cy="2786651"/>
            <a:chOff x="7289799" y="13528501"/>
            <a:chExt cx="3794601" cy="2786651"/>
          </a:xfrm>
        </p:grpSpPr>
        <p:sp>
          <p:nvSpPr>
            <p:cNvPr id="38" name="Up Arrow 37"/>
            <p:cNvSpPr/>
            <p:nvPr/>
          </p:nvSpPr>
          <p:spPr>
            <a:xfrm>
              <a:off x="7543800" y="13528501"/>
              <a:ext cx="406400" cy="2477702"/>
            </a:xfrm>
            <a:prstGeom prst="up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Left Arrow 38"/>
            <p:cNvSpPr/>
            <p:nvPr/>
          </p:nvSpPr>
          <p:spPr>
            <a:xfrm rot="10800000">
              <a:off x="7289799" y="15341594"/>
              <a:ext cx="3439001" cy="414813"/>
            </a:xfrm>
            <a:prstGeom prst="lef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urved Connector 40"/>
            <p:cNvCxnSpPr/>
            <p:nvPr/>
          </p:nvCxnSpPr>
          <p:spPr>
            <a:xfrm flipV="1">
              <a:off x="7950200" y="14147800"/>
              <a:ext cx="2600800" cy="1032987"/>
            </a:xfrm>
            <a:prstGeom prst="curvedConnector3">
              <a:avLst>
                <a:gd name="adj1" fmla="val 50000"/>
              </a:avLst>
            </a:prstGeom>
            <a:ln w="5715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9265601" y="15730376"/>
              <a:ext cx="181879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Big Data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371202" y="13733143"/>
            <a:ext cx="27077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1"/>
                </a:solidFill>
              </a:rPr>
              <a:t>across-image</a:t>
            </a:r>
          </a:p>
          <a:p>
            <a:pPr algn="ctr"/>
            <a:r>
              <a:rPr lang="en-US" sz="3200" dirty="0" smtClean="0">
                <a:solidFill>
                  <a:schemeClr val="accent1"/>
                </a:solidFill>
              </a:rPr>
              <a:t>(our approach)</a:t>
            </a:r>
            <a:endParaRPr lang="en-US" sz="3200" dirty="0">
              <a:solidFill>
                <a:schemeClr val="accent1"/>
              </a:solidFill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736595" y="19566930"/>
            <a:ext cx="13214767" cy="2353270"/>
            <a:chOff x="437733" y="19566930"/>
            <a:chExt cx="13214767" cy="2353270"/>
          </a:xfrm>
        </p:grpSpPr>
        <p:sp>
          <p:nvSpPr>
            <p:cNvPr id="57" name="Rectangle 56"/>
            <p:cNvSpPr/>
            <p:nvPr/>
          </p:nvSpPr>
          <p:spPr>
            <a:xfrm>
              <a:off x="9763598" y="20256500"/>
              <a:ext cx="1574803" cy="685800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accent1"/>
                  </a:solidFill>
                </a:rPr>
                <a:t>patches</a:t>
              </a:r>
              <a:endParaRPr 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555393" y="20256500"/>
              <a:ext cx="1574803" cy="685800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accent1"/>
                  </a:solidFill>
                </a:rPr>
                <a:t>images</a:t>
              </a:r>
              <a:endParaRPr 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765800" y="20256500"/>
              <a:ext cx="2407608" cy="685800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1"/>
                  </a:solidFill>
                </a:rPr>
                <a:t>p</a:t>
              </a:r>
              <a:r>
                <a:rPr lang="en-US" sz="2800" dirty="0" smtClean="0">
                  <a:solidFill>
                    <a:schemeClr val="accent1"/>
                  </a:solidFill>
                </a:rPr>
                <a:t>atch pointers</a:t>
              </a:r>
              <a:endParaRPr lang="en-US" sz="2800" dirty="0">
                <a:solidFill>
                  <a:schemeClr val="accent1"/>
                </a:solidFill>
              </a:endParaRPr>
            </a:p>
          </p:txBody>
        </p:sp>
        <p:cxnSp>
          <p:nvCxnSpPr>
            <p:cNvPr id="61" name="Straight Arrow Connector 60"/>
            <p:cNvCxnSpPr>
              <a:stCxn id="59" idx="3"/>
              <a:endCxn id="57" idx="1"/>
            </p:cNvCxnSpPr>
            <p:nvPr/>
          </p:nvCxnSpPr>
          <p:spPr>
            <a:xfrm>
              <a:off x="8173408" y="20599400"/>
              <a:ext cx="1590190" cy="0"/>
            </a:xfrm>
            <a:prstGeom prst="straightConnector1">
              <a:avLst/>
            </a:prstGeom>
            <a:ln w="381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59" idx="1"/>
            </p:cNvCxnSpPr>
            <p:nvPr/>
          </p:nvCxnSpPr>
          <p:spPr>
            <a:xfrm flipH="1">
              <a:off x="4130196" y="20599400"/>
              <a:ext cx="1635604" cy="0"/>
            </a:xfrm>
            <a:prstGeom prst="straightConnector1">
              <a:avLst/>
            </a:prstGeom>
            <a:ln w="38100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/>
            <p:cNvSpPr/>
            <p:nvPr/>
          </p:nvSpPr>
          <p:spPr>
            <a:xfrm>
              <a:off x="11696700" y="19566930"/>
              <a:ext cx="1955800" cy="689570"/>
            </a:xfrm>
            <a:prstGeom prst="ellipse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>
                  <a:solidFill>
                    <a:srgbClr val="4F81BD"/>
                  </a:solidFill>
                </a:rPr>
                <a:t>int</a:t>
              </a:r>
              <a:r>
                <a:rPr lang="en-US" sz="2800" dirty="0" smtClean="0">
                  <a:solidFill>
                    <a:srgbClr val="4F81BD"/>
                  </a:solidFill>
                </a:rPr>
                <a:t> ID</a:t>
              </a:r>
              <a:endParaRPr lang="en-US" sz="2800" dirty="0">
                <a:solidFill>
                  <a:srgbClr val="4F81BD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11696700" y="20951230"/>
              <a:ext cx="1955800" cy="968970"/>
            </a:xfrm>
            <a:prstGeom prst="ellipse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>
                  <a:solidFill>
                    <a:srgbClr val="4F81BD"/>
                  </a:solidFill>
                </a:rPr>
                <a:t>b</a:t>
              </a:r>
              <a:r>
                <a:rPr lang="en-US" sz="2800" dirty="0" err="1" smtClean="0">
                  <a:solidFill>
                    <a:srgbClr val="4F81BD"/>
                  </a:solidFill>
                </a:rPr>
                <a:t>ytea</a:t>
              </a:r>
              <a:r>
                <a:rPr lang="en-US" sz="2800" dirty="0" smtClean="0">
                  <a:solidFill>
                    <a:srgbClr val="4F81BD"/>
                  </a:solidFill>
                </a:rPr>
                <a:t> PATCH</a:t>
              </a:r>
              <a:endParaRPr lang="en-US" sz="2800" dirty="0">
                <a:solidFill>
                  <a:srgbClr val="4F81BD"/>
                </a:solidFill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437733" y="20252730"/>
              <a:ext cx="1667767" cy="689570"/>
            </a:xfrm>
            <a:prstGeom prst="ellipse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 smtClean="0">
                  <a:solidFill>
                    <a:srgbClr val="4F81BD"/>
                  </a:solidFill>
                </a:rPr>
                <a:t>int</a:t>
              </a:r>
              <a:r>
                <a:rPr lang="en-US" sz="2800" dirty="0" smtClean="0">
                  <a:solidFill>
                    <a:srgbClr val="4F81BD"/>
                  </a:solidFill>
                </a:rPr>
                <a:t> ID</a:t>
              </a:r>
              <a:endParaRPr lang="en-US" sz="2800" dirty="0">
                <a:solidFill>
                  <a:srgbClr val="4F81BD"/>
                </a:solidFill>
              </a:endParaRPr>
            </a:p>
          </p:txBody>
        </p:sp>
      </p:grpSp>
      <p:sp>
        <p:nvSpPr>
          <p:cNvPr id="69" name="Oval 68"/>
          <p:cNvSpPr/>
          <p:nvPr/>
        </p:nvSpPr>
        <p:spPr>
          <a:xfrm>
            <a:off x="4172901" y="21435715"/>
            <a:ext cx="1955800" cy="968970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rgbClr val="4F81BD"/>
                </a:solidFill>
              </a:rPr>
              <a:t>i</a:t>
            </a:r>
            <a:r>
              <a:rPr lang="en-US" sz="2800" dirty="0" err="1" smtClean="0">
                <a:solidFill>
                  <a:srgbClr val="4F81BD"/>
                </a:solidFill>
              </a:rPr>
              <a:t>nt</a:t>
            </a:r>
            <a:r>
              <a:rPr lang="en-US" sz="2800" dirty="0" smtClean="0">
                <a:solidFill>
                  <a:srgbClr val="4F81BD"/>
                </a:solidFill>
              </a:rPr>
              <a:t> </a:t>
            </a:r>
            <a:r>
              <a:rPr lang="en-US" sz="2800" dirty="0" err="1" smtClean="0">
                <a:solidFill>
                  <a:srgbClr val="4F81BD"/>
                </a:solidFill>
              </a:rPr>
              <a:t>img_ID</a:t>
            </a:r>
            <a:endParaRPr lang="en-US" sz="2800" dirty="0">
              <a:solidFill>
                <a:srgbClr val="4F81BD"/>
              </a:solidFill>
            </a:endParaRPr>
          </a:p>
        </p:txBody>
      </p:sp>
      <p:sp>
        <p:nvSpPr>
          <p:cNvPr id="70" name="Oval 69"/>
          <p:cNvSpPr/>
          <p:nvPr/>
        </p:nvSpPr>
        <p:spPr>
          <a:xfrm>
            <a:off x="6301102" y="21410315"/>
            <a:ext cx="2184402" cy="968970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rgbClr val="4F81BD"/>
                </a:solidFill>
              </a:rPr>
              <a:t>i</a:t>
            </a:r>
            <a:r>
              <a:rPr lang="en-US" sz="2800" dirty="0" err="1" smtClean="0">
                <a:solidFill>
                  <a:srgbClr val="4F81BD"/>
                </a:solidFill>
              </a:rPr>
              <a:t>nt</a:t>
            </a:r>
            <a:r>
              <a:rPr lang="en-US" sz="2800" dirty="0" smtClean="0">
                <a:solidFill>
                  <a:srgbClr val="4F81BD"/>
                </a:solidFill>
              </a:rPr>
              <a:t> </a:t>
            </a:r>
            <a:r>
              <a:rPr lang="en-US" sz="2800" dirty="0" err="1" smtClean="0">
                <a:solidFill>
                  <a:srgbClr val="4F81BD"/>
                </a:solidFill>
              </a:rPr>
              <a:t>patch_ID</a:t>
            </a:r>
            <a:endParaRPr lang="en-US" sz="2800" dirty="0">
              <a:solidFill>
                <a:srgbClr val="4F81BD"/>
              </a:solidFill>
            </a:endParaRPr>
          </a:p>
        </p:txBody>
      </p:sp>
      <p:sp>
        <p:nvSpPr>
          <p:cNvPr id="71" name="Oval 70"/>
          <p:cNvSpPr/>
          <p:nvPr/>
        </p:nvSpPr>
        <p:spPr>
          <a:xfrm>
            <a:off x="8646000" y="21386800"/>
            <a:ext cx="1955800" cy="968970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4F81BD"/>
                </a:solidFill>
              </a:rPr>
              <a:t>[</a:t>
            </a:r>
            <a:r>
              <a:rPr lang="en-US" sz="2800" dirty="0" err="1" smtClean="0">
                <a:solidFill>
                  <a:srgbClr val="4F81BD"/>
                </a:solidFill>
              </a:rPr>
              <a:t>int,int</a:t>
            </a:r>
            <a:r>
              <a:rPr lang="en-US" sz="2800" dirty="0" smtClean="0">
                <a:solidFill>
                  <a:srgbClr val="4F81BD"/>
                </a:solidFill>
              </a:rPr>
              <a:t>] LOC</a:t>
            </a:r>
            <a:endParaRPr lang="en-US" sz="2800" dirty="0">
              <a:solidFill>
                <a:srgbClr val="4F81BD"/>
              </a:solidFill>
            </a:endParaRPr>
          </a:p>
        </p:txBody>
      </p:sp>
      <p:cxnSp>
        <p:nvCxnSpPr>
          <p:cNvPr id="72" name="Straight Arrow Connector 71"/>
          <p:cNvCxnSpPr>
            <a:stCxn id="58" idx="1"/>
            <a:endCxn id="66" idx="6"/>
          </p:cNvCxnSpPr>
          <p:nvPr/>
        </p:nvCxnSpPr>
        <p:spPr>
          <a:xfrm flipH="1" flipV="1">
            <a:off x="2404362" y="20597515"/>
            <a:ext cx="449893" cy="188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endCxn id="64" idx="4"/>
          </p:cNvCxnSpPr>
          <p:nvPr/>
        </p:nvCxnSpPr>
        <p:spPr>
          <a:xfrm flipV="1">
            <a:off x="11637263" y="20256500"/>
            <a:ext cx="1336199" cy="36830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11637263" y="20593050"/>
            <a:ext cx="1336199" cy="34925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endCxn id="69" idx="0"/>
          </p:cNvCxnSpPr>
          <p:nvPr/>
        </p:nvCxnSpPr>
        <p:spPr>
          <a:xfrm flipH="1">
            <a:off x="5150801" y="20927715"/>
            <a:ext cx="2138998" cy="50800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9" idx="2"/>
            <a:endCxn id="71" idx="0"/>
          </p:cNvCxnSpPr>
          <p:nvPr/>
        </p:nvCxnSpPr>
        <p:spPr>
          <a:xfrm>
            <a:off x="7268466" y="20942300"/>
            <a:ext cx="2355434" cy="44450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59" idx="2"/>
            <a:endCxn id="70" idx="0"/>
          </p:cNvCxnSpPr>
          <p:nvPr/>
        </p:nvCxnSpPr>
        <p:spPr>
          <a:xfrm>
            <a:off x="7268466" y="20942300"/>
            <a:ext cx="124837" cy="46801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685799" y="23774400"/>
            <a:ext cx="9514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APPROACH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pic>
        <p:nvPicPr>
          <p:cNvPr id="90" name="Picture 89" descr="Screen Shot 2014-12-05 at 8.59.59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927" y="28746896"/>
            <a:ext cx="3683256" cy="838258"/>
          </a:xfrm>
          <a:prstGeom prst="rect">
            <a:avLst/>
          </a:prstGeom>
        </p:spPr>
      </p:pic>
      <p:sp>
        <p:nvSpPr>
          <p:cNvPr id="91" name="TextBox 90"/>
          <p:cNvSpPr txBox="1"/>
          <p:nvPr/>
        </p:nvSpPr>
        <p:spPr>
          <a:xfrm>
            <a:off x="924401" y="29000378"/>
            <a:ext cx="696041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Computing similarity per color channel: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924401" y="29846657"/>
            <a:ext cx="12918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CIE (LUV) color space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Threshold per color channel: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9730" y="30505400"/>
            <a:ext cx="2572670" cy="379238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99" name="Picture 98" descr="197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3462" y="27143707"/>
            <a:ext cx="6138263" cy="3687834"/>
          </a:xfrm>
          <a:prstGeom prst="rect">
            <a:avLst/>
          </a:prstGeom>
        </p:spPr>
      </p:pic>
      <p:pic>
        <p:nvPicPr>
          <p:cNvPr id="101" name="Picture 100" descr="184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1833" y="27154135"/>
            <a:ext cx="6040734" cy="3730503"/>
          </a:xfrm>
          <a:prstGeom prst="rect">
            <a:avLst/>
          </a:prstGeom>
        </p:spPr>
      </p:pic>
      <p:sp>
        <p:nvSpPr>
          <p:cNvPr id="102" name="TextBox 101"/>
          <p:cNvSpPr txBox="1"/>
          <p:nvPr/>
        </p:nvSpPr>
        <p:spPr>
          <a:xfrm>
            <a:off x="12973462" y="25015808"/>
            <a:ext cx="61382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The importance of the right color space and a </a:t>
            </a:r>
            <a:r>
              <a:rPr lang="en-US" sz="3200" dirty="0" err="1" smtClean="0">
                <a:solidFill>
                  <a:schemeClr val="bg1"/>
                </a:solidFill>
              </a:rPr>
              <a:t>thresholding</a:t>
            </a:r>
            <a:r>
              <a:rPr lang="en-US" sz="3200" dirty="0" smtClean="0">
                <a:solidFill>
                  <a:schemeClr val="bg1"/>
                </a:solidFill>
              </a:rPr>
              <a:t> each color channel: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19661833" y="25015808"/>
            <a:ext cx="61382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The importance of the right similarity function and threshold: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4" name="Picture 103" descr="184_25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2947" y="27263855"/>
            <a:ext cx="6077307" cy="3620783"/>
          </a:xfrm>
          <a:prstGeom prst="rect">
            <a:avLst/>
          </a:prstGeom>
        </p:spPr>
      </p:pic>
      <p:sp>
        <p:nvSpPr>
          <p:cNvPr id="106" name="TextBox 105"/>
          <p:cNvSpPr txBox="1"/>
          <p:nvPr/>
        </p:nvSpPr>
        <p:spPr>
          <a:xfrm>
            <a:off x="26211991" y="25014727"/>
            <a:ext cx="61382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The importance of the right patch size: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7" name="Picture 106" descr="perfGraphs_25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1592" y="14761594"/>
            <a:ext cx="12293599" cy="7867903"/>
          </a:xfrm>
          <a:prstGeom prst="rect">
            <a:avLst/>
          </a:prstGeom>
        </p:spPr>
      </p:pic>
      <p:sp>
        <p:nvSpPr>
          <p:cNvPr id="108" name="Up Arrow 107"/>
          <p:cNvSpPr/>
          <p:nvPr/>
        </p:nvSpPr>
        <p:spPr>
          <a:xfrm>
            <a:off x="22110700" y="22910800"/>
            <a:ext cx="838200" cy="1786930"/>
          </a:xfrm>
          <a:prstGeom prst="upArrow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0" name="Picture 109" descr="multiscenes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18258" y="9499600"/>
            <a:ext cx="6366933" cy="4775200"/>
          </a:xfrm>
          <a:prstGeom prst="rect">
            <a:avLst/>
          </a:prstGeom>
        </p:spPr>
      </p:pic>
      <p:sp>
        <p:nvSpPr>
          <p:cNvPr id="111" name="TextBox 110"/>
          <p:cNvSpPr txBox="1"/>
          <p:nvPr/>
        </p:nvSpPr>
        <p:spPr>
          <a:xfrm>
            <a:off x="15137589" y="3973001"/>
            <a:ext cx="7330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PARAMETER SELECTION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29513989" y="3973001"/>
            <a:ext cx="7330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RESULTS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9513989" y="12795014"/>
            <a:ext cx="7330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APPLICATIONS</a:t>
            </a:r>
            <a:endParaRPr lang="en-US" sz="5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34457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1410</TotalTime>
  <Words>173</Words>
  <Application>Microsoft Macintosh PowerPoint</Application>
  <PresentationFormat>Custom</PresentationFormat>
  <Paragraphs>39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Zoya</dc:creator>
  <cp:lastModifiedBy>Zoya</cp:lastModifiedBy>
  <cp:revision>17</cp:revision>
  <dcterms:created xsi:type="dcterms:W3CDTF">2014-12-05T16:35:01Z</dcterms:created>
  <dcterms:modified xsi:type="dcterms:W3CDTF">2014-12-06T16:54:45Z</dcterms:modified>
</cp:coreProperties>
</file>

<file path=docProps/thumbnail.jpeg>
</file>